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1" d="100"/>
          <a:sy n="91" d="100"/>
        </p:scale>
        <p:origin x="-564" y="-35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D891D3-36CE-4732-BF25-F3D13FA4F5F4}" type="datetimeFigureOut">
              <a:rPr lang="en-US" smtClean="0"/>
              <a:pPr/>
              <a:t>7/27/2020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D88211-3812-4EC1-8F63-CCA823A61B0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0D88211-3812-4EC1-8F63-CCA823A61B0C}"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DED7AE-9D2B-45F6-AB46-56653BC01B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71AD172-2016-43C6-9D8C-B43D3F07C74B}" type="datetimeFigureOut">
              <a:rPr lang="en-US" smtClean="0"/>
              <a:pPr/>
              <a:t>7/27/2020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DED7AE-9D2B-45F6-AB46-56653BC01B01}"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71AD172-2016-43C6-9D8C-B43D3F07C74B}" type="datetimeFigureOut">
              <a:rPr lang="en-US" smtClean="0"/>
              <a:pPr/>
              <a:t>7/27/2020</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7DED7AE-9D2B-45F6-AB46-56653BC01B0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133600"/>
            <a:ext cx="8534400" cy="16002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000" dirty="0" smtClean="0"/>
              <a:t>DHANALAKSHMI </a:t>
            </a:r>
            <a:r>
              <a:rPr lang="en-US" sz="4000" dirty="0" smtClean="0"/>
              <a:t>SRINIVASAN COLLEGE OF EDUCATION</a:t>
            </a:r>
            <a:br>
              <a:rPr lang="en-US" sz="4000" dirty="0" smtClean="0"/>
            </a:br>
            <a:r>
              <a:rPr lang="en-US" sz="2200" dirty="0" smtClean="0"/>
              <a:t>PERAMBALUR.621 212.</a:t>
            </a:r>
            <a:br>
              <a:rPr lang="en-US" sz="2200" dirty="0" smtClean="0"/>
            </a:br>
            <a:r>
              <a:rPr lang="en-US" sz="2000" dirty="0" err="1" smtClean="0"/>
              <a:t>B.Ed</a:t>
            </a:r>
            <a:r>
              <a:rPr lang="en-US" sz="2000" dirty="0" smtClean="0"/>
              <a:t> FIRST YEAR</a:t>
            </a:r>
            <a:br>
              <a:rPr lang="en-US" sz="2000" dirty="0" smtClean="0"/>
            </a:br>
            <a:r>
              <a:rPr lang="en-US" sz="2700" dirty="0"/>
              <a:t/>
            </a:r>
            <a:br>
              <a:rPr lang="en-US" sz="2700" dirty="0"/>
            </a:br>
            <a:r>
              <a:rPr lang="en-US" sz="2700" dirty="0" smtClean="0"/>
              <a:t/>
            </a:r>
            <a:br>
              <a:rPr lang="en-US" sz="2700" dirty="0" smtClean="0"/>
            </a:br>
            <a:endParaRPr lang="en-US" sz="2700" dirty="0"/>
          </a:p>
        </p:txBody>
      </p:sp>
      <p:sp>
        <p:nvSpPr>
          <p:cNvPr id="3" name="Subtitle 2"/>
          <p:cNvSpPr>
            <a:spLocks noGrp="1"/>
          </p:cNvSpPr>
          <p:nvPr>
            <p:ph type="subTitle" idx="1"/>
          </p:nvPr>
        </p:nvSpPr>
        <p:spPr>
          <a:xfrm>
            <a:off x="1524000" y="3429000"/>
            <a:ext cx="6781800" cy="1981200"/>
          </a:xfrm>
        </p:spPr>
        <p:txBody>
          <a:bodyPr>
            <a:normAutofit fontScale="25000" lnSpcReduction="20000"/>
          </a:bodyPr>
          <a:lstStyle/>
          <a:p>
            <a:r>
              <a:rPr lang="en-US" dirty="0" smtClean="0"/>
              <a:t>                 </a:t>
            </a:r>
          </a:p>
          <a:p>
            <a:r>
              <a:rPr lang="en-US" dirty="0" smtClean="0"/>
              <a:t>			</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pPr>
              <a:lnSpc>
                <a:spcPct val="120000"/>
              </a:lnSpc>
            </a:pPr>
            <a:r>
              <a:rPr lang="en-US" dirty="0"/>
              <a:t>	</a:t>
            </a:r>
            <a:r>
              <a:rPr lang="en-US" dirty="0" smtClean="0"/>
              <a:t>	</a:t>
            </a:r>
            <a:r>
              <a:rPr lang="en-US" sz="9600" dirty="0" smtClean="0"/>
              <a:t>              </a:t>
            </a:r>
            <a:r>
              <a:rPr lang="en-US" sz="9600" dirty="0" err="1" smtClean="0">
                <a:solidFill>
                  <a:srgbClr val="FF0000"/>
                </a:solidFill>
              </a:rPr>
              <a:t>Mr.C.MANIMARAN</a:t>
            </a:r>
            <a:endParaRPr lang="en-US" sz="9600" dirty="0" smtClean="0">
              <a:solidFill>
                <a:srgbClr val="FF0000"/>
              </a:solidFill>
            </a:endParaRPr>
          </a:p>
          <a:p>
            <a:pPr>
              <a:lnSpc>
                <a:spcPct val="120000"/>
              </a:lnSpc>
            </a:pPr>
            <a:r>
              <a:rPr lang="en-US" sz="9600" dirty="0" smtClean="0">
                <a:solidFill>
                  <a:srgbClr val="FF0000"/>
                </a:solidFill>
              </a:rPr>
              <a:t>			</a:t>
            </a:r>
            <a:r>
              <a:rPr lang="en-US" sz="9600" dirty="0" smtClean="0">
                <a:solidFill>
                  <a:srgbClr val="FF0000"/>
                </a:solidFill>
              </a:rPr>
              <a:t>ASSISTANT </a:t>
            </a:r>
            <a:r>
              <a:rPr lang="en-US" sz="9600" dirty="0" smtClean="0">
                <a:solidFill>
                  <a:srgbClr val="FF0000"/>
                </a:solidFill>
              </a:rPr>
              <a:t>PROFESSOR</a:t>
            </a:r>
          </a:p>
          <a:p>
            <a:r>
              <a:rPr lang="en-US" sz="9600" dirty="0" smtClean="0"/>
              <a:t>	</a:t>
            </a:r>
          </a:p>
          <a:p>
            <a:endParaRPr lang="en-US" sz="9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normAutofit fontScale="90000"/>
          </a:bodyPr>
          <a:lstStyle/>
          <a:p>
            <a:r>
              <a:rPr lang="en-US" dirty="0" smtClean="0"/>
              <a:t>UNIT -1</a:t>
            </a:r>
            <a:br>
              <a:rPr lang="en-US" dirty="0" smtClean="0"/>
            </a:br>
            <a:r>
              <a:rPr lang="en-US" dirty="0" smtClean="0"/>
              <a:t>GROWTH AND DEVELOPMENT</a:t>
            </a:r>
            <a:endParaRPr lang="en-US" dirty="0"/>
          </a:p>
        </p:txBody>
      </p:sp>
      <p:sp>
        <p:nvSpPr>
          <p:cNvPr id="3" name="Content Placeholder 2"/>
          <p:cNvSpPr>
            <a:spLocks noGrp="1"/>
          </p:cNvSpPr>
          <p:nvPr>
            <p:ph idx="1"/>
          </p:nvPr>
        </p:nvSpPr>
        <p:spPr>
          <a:xfrm>
            <a:off x="990600" y="1600200"/>
            <a:ext cx="7696200" cy="3118104"/>
          </a:xfrm>
        </p:spPr>
        <p:txBody>
          <a:bodyPr>
            <a:normAutofit fontScale="62500" lnSpcReduction="20000"/>
          </a:bodyPr>
          <a:lstStyle/>
          <a:p>
            <a:r>
              <a:rPr lang="en-US" b="1" dirty="0"/>
              <a:t>Introduction:</a:t>
            </a:r>
          </a:p>
          <a:p>
            <a:pPr>
              <a:buNone/>
            </a:pPr>
            <a:r>
              <a:rPr lang="en-US" b="1" dirty="0"/>
              <a:t> </a:t>
            </a:r>
            <a:endParaRPr lang="en-US" dirty="0"/>
          </a:p>
          <a:p>
            <a:pPr algn="just">
              <a:buNone/>
            </a:pPr>
            <a:r>
              <a:rPr lang="en-US" dirty="0" smtClean="0"/>
              <a:t>		In </a:t>
            </a:r>
            <a:r>
              <a:rPr lang="en-US" dirty="0"/>
              <a:t>general, childhood is the age span ranging from birth to adolescence. It is the time for children to be in school and at play, to grow strong and confident with the love and  encouragement of their family and an extended community of caring adults. It is also a precious time in which children should live free from fear, safe from violence and protected from abuse  and exploitation. As such, childhood means much more than just the space between birth and the attainment of adulthood. It  refers to the state  and condition of a child’s life to the  quality of  those years.</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7498080" cy="4187952"/>
          </a:xfrm>
        </p:spPr>
        <p:txBody>
          <a:bodyPr>
            <a:normAutofit fontScale="55000" lnSpcReduction="20000"/>
          </a:bodyPr>
          <a:lstStyle/>
          <a:p>
            <a:pPr>
              <a:buNone/>
            </a:pPr>
            <a:r>
              <a:rPr lang="en-US" dirty="0"/>
              <a:t> </a:t>
            </a:r>
          </a:p>
          <a:p>
            <a:pPr>
              <a:buNone/>
            </a:pPr>
            <a:r>
              <a:rPr lang="en-US" b="1" i="1" dirty="0" smtClean="0"/>
              <a:t>Growth Development</a:t>
            </a:r>
          </a:p>
          <a:p>
            <a:pPr>
              <a:buNone/>
            </a:pPr>
            <a:endParaRPr lang="en-US" dirty="0"/>
          </a:p>
          <a:p>
            <a:pPr marL="514350" indent="-514350" algn="just">
              <a:buFont typeface="+mj-lt"/>
              <a:buAutoNum type="arabicPeriod"/>
            </a:pPr>
            <a:r>
              <a:rPr lang="en-US" dirty="0" smtClean="0"/>
              <a:t>Growth </a:t>
            </a:r>
            <a:r>
              <a:rPr lang="en-US" dirty="0"/>
              <a:t>is </a:t>
            </a:r>
            <a:r>
              <a:rPr lang="en-US" dirty="0" smtClean="0"/>
              <a:t>quantitative Development </a:t>
            </a:r>
            <a:r>
              <a:rPr lang="en-US" dirty="0"/>
              <a:t>is </a:t>
            </a:r>
            <a:r>
              <a:rPr lang="en-US" dirty="0" smtClean="0"/>
              <a:t>qualitative</a:t>
            </a:r>
          </a:p>
          <a:p>
            <a:pPr marL="514350" indent="-514350" algn="just">
              <a:buFont typeface="+mj-lt"/>
              <a:buAutoNum type="arabicPeriod"/>
            </a:pPr>
            <a:endParaRPr lang="en-US" dirty="0" smtClean="0"/>
          </a:p>
          <a:p>
            <a:pPr marL="514350" indent="-514350" algn="just">
              <a:buFont typeface="+mj-lt"/>
              <a:buAutoNum type="arabicPeriod"/>
            </a:pPr>
            <a:r>
              <a:rPr lang="en-US" dirty="0" smtClean="0"/>
              <a:t>The </a:t>
            </a:r>
            <a:r>
              <a:rPr lang="en-US" dirty="0"/>
              <a:t>term is used in purely physical  sense. It generally refers to increase in </a:t>
            </a:r>
            <a:r>
              <a:rPr lang="en-US" dirty="0" smtClean="0"/>
              <a:t>size, length Development</a:t>
            </a:r>
            <a:r>
              <a:rPr lang="en-US" dirty="0"/>
              <a:t>	implies	</a:t>
            </a:r>
            <a:r>
              <a:rPr lang="en-US" dirty="0" smtClean="0"/>
              <a:t>overall change</a:t>
            </a:r>
            <a:r>
              <a:rPr lang="en-US" dirty="0"/>
              <a:t>	</a:t>
            </a:r>
            <a:r>
              <a:rPr lang="en-US" dirty="0" smtClean="0"/>
              <a:t>in </a:t>
            </a:r>
            <a:r>
              <a:rPr lang="en-US" dirty="0"/>
              <a:t>shape,	form		or	structure	</a:t>
            </a:r>
            <a:r>
              <a:rPr lang="en-US" dirty="0" smtClean="0"/>
              <a:t>resulting its improved </a:t>
            </a:r>
            <a:r>
              <a:rPr lang="en-US" dirty="0"/>
              <a:t>working or functioning</a:t>
            </a:r>
          </a:p>
          <a:p>
            <a:pPr marL="514350" indent="-514350" algn="just">
              <a:buFont typeface="+mj-lt"/>
              <a:buAutoNum type="arabicPeriod"/>
            </a:pPr>
            <a:r>
              <a:rPr lang="en-US" dirty="0" smtClean="0"/>
              <a:t>Growth </a:t>
            </a:r>
            <a:r>
              <a:rPr lang="en-US" dirty="0"/>
              <a:t>does not continue throughout life</a:t>
            </a:r>
            <a:r>
              <a:rPr lang="en-US" dirty="0" smtClean="0"/>
              <a:t>. It </a:t>
            </a:r>
            <a:r>
              <a:rPr lang="en-US" dirty="0"/>
              <a:t>stops when maturity has been </a:t>
            </a:r>
            <a:r>
              <a:rPr lang="en-US" dirty="0" smtClean="0"/>
              <a:t>attained It continues progressive throughout life</a:t>
            </a:r>
            <a:endParaRPr lang="en-US" dirty="0"/>
          </a:p>
          <a:p>
            <a:pPr marL="514350" indent="-514350" algn="just">
              <a:buFont typeface="+mj-lt"/>
              <a:buAutoNum type="arabicPeriod"/>
            </a:pPr>
            <a:r>
              <a:rPr lang="en-US" dirty="0" smtClean="0"/>
              <a:t>The </a:t>
            </a:r>
            <a:r>
              <a:rPr lang="en-US" dirty="0"/>
              <a:t>changes produced by growth are the subject of measurement. They may be </a:t>
            </a:r>
            <a:r>
              <a:rPr lang="en-US" dirty="0" smtClean="0"/>
              <a:t>quantified Development </a:t>
            </a:r>
            <a:r>
              <a:rPr lang="en-US" dirty="0"/>
              <a:t>implies improvement in functioning and behavior and hence bring qualitative changes. It can be measured </a:t>
            </a:r>
            <a:r>
              <a:rPr lang="en-US" dirty="0" smtClean="0"/>
              <a:t>by observation</a:t>
            </a:r>
            <a:endParaRPr lang="en-US" dirty="0"/>
          </a:p>
          <a:p>
            <a:pPr marL="514350" indent="-514350" algn="just">
              <a:buFont typeface="+mj-lt"/>
              <a:buAutoNum type="arabicPeriod"/>
            </a:pPr>
            <a:r>
              <a:rPr lang="en-US" dirty="0" smtClean="0"/>
              <a:t>Growth </a:t>
            </a:r>
            <a:r>
              <a:rPr lang="en-US" dirty="0"/>
              <a:t>is cellular. It takes place due </a:t>
            </a:r>
            <a:r>
              <a:rPr lang="en-US" dirty="0" smtClean="0"/>
              <a:t>to the </a:t>
            </a:r>
            <a:r>
              <a:rPr lang="en-US" dirty="0"/>
              <a:t>multiplication of cells</a:t>
            </a:r>
            <a:r>
              <a:rPr lang="en-US" dirty="0" smtClean="0"/>
              <a:t>. Development </a:t>
            </a:r>
            <a:r>
              <a:rPr lang="en-US" dirty="0"/>
              <a:t>is progressive and orderly.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7500" lnSpcReduction="20000"/>
          </a:bodyPr>
          <a:lstStyle/>
          <a:p>
            <a:pPr>
              <a:buNone/>
            </a:pPr>
            <a:r>
              <a:rPr lang="en-US" b="1" dirty="0"/>
              <a:t>Factors influencing Growth and Development of the Child.</a:t>
            </a:r>
          </a:p>
          <a:p>
            <a:pPr>
              <a:buNone/>
            </a:pPr>
            <a:r>
              <a:rPr lang="en-US" b="1" dirty="0"/>
              <a:t> </a:t>
            </a:r>
            <a:endParaRPr lang="en-US" dirty="0"/>
          </a:p>
          <a:p>
            <a:r>
              <a:rPr lang="en-US" dirty="0"/>
              <a:t>Growth and development depends upon multiple factors or determinates. They influence directly or indirectly by promoting or hindering the process.</a:t>
            </a:r>
          </a:p>
          <a:p>
            <a:r>
              <a:rPr lang="en-US" dirty="0"/>
              <a:t>Prenatal factors	</a:t>
            </a:r>
            <a:endParaRPr lang="en-US" dirty="0" smtClean="0"/>
          </a:p>
          <a:p>
            <a:r>
              <a:rPr lang="en-US" dirty="0" smtClean="0"/>
              <a:t>Genetic </a:t>
            </a:r>
            <a:r>
              <a:rPr lang="en-US" dirty="0"/>
              <a:t>Potential</a:t>
            </a:r>
          </a:p>
          <a:p>
            <a:r>
              <a:rPr lang="en-US" dirty="0"/>
              <a:t>Sex</a:t>
            </a:r>
          </a:p>
          <a:p>
            <a:r>
              <a:rPr lang="en-US" dirty="0"/>
              <a:t>Fetal </a:t>
            </a:r>
            <a:r>
              <a:rPr lang="en-US" dirty="0" err="1"/>
              <a:t>Harmones</a:t>
            </a:r>
            <a:r>
              <a:rPr lang="en-US" dirty="0"/>
              <a:t> </a:t>
            </a:r>
            <a:endParaRPr lang="en-US" dirty="0" smtClean="0"/>
          </a:p>
          <a:p>
            <a:r>
              <a:rPr lang="en-US" dirty="0" smtClean="0"/>
              <a:t>Fetal </a:t>
            </a:r>
            <a:r>
              <a:rPr lang="en-US" dirty="0"/>
              <a:t>growth </a:t>
            </a:r>
            <a:r>
              <a:rPr lang="en-US" dirty="0" smtClean="0"/>
              <a:t>factors</a:t>
            </a:r>
          </a:p>
          <a:p>
            <a:r>
              <a:rPr lang="en-US" dirty="0" smtClean="0"/>
              <a:t> </a:t>
            </a:r>
            <a:r>
              <a:rPr lang="en-US" dirty="0"/>
              <a:t>Placental factors </a:t>
            </a:r>
            <a:endParaRPr lang="en-US" dirty="0" smtClean="0"/>
          </a:p>
          <a:p>
            <a:r>
              <a:rPr lang="en-US" dirty="0" smtClean="0"/>
              <a:t>Maternal </a:t>
            </a:r>
            <a:r>
              <a:rPr lang="en-US" dirty="0"/>
              <a:t>factors</a:t>
            </a:r>
          </a:p>
          <a:p>
            <a:r>
              <a:rPr lang="en-US" dirty="0" smtClean="0"/>
              <a:t>Postnatal </a:t>
            </a:r>
            <a:r>
              <a:rPr lang="en-US" dirty="0"/>
              <a:t>factors	</a:t>
            </a:r>
            <a:endParaRPr lang="en-US" dirty="0" smtClean="0"/>
          </a:p>
          <a:p>
            <a:r>
              <a:rPr lang="en-US" dirty="0" smtClean="0"/>
              <a:t>Nutrition Factors</a:t>
            </a:r>
            <a:r>
              <a:rPr lang="en-US" dirty="0" smtClean="0"/>
              <a:t>	</a:t>
            </a:r>
            <a:endParaRPr lang="en-US" dirty="0"/>
          </a:p>
          <a:p>
            <a:r>
              <a:rPr lang="en-US" dirty="0"/>
              <a:t>Infections</a:t>
            </a:r>
          </a:p>
          <a:p>
            <a:r>
              <a:rPr lang="en-US" dirty="0"/>
              <a:t>Hormonal influences Chemical agents</a:t>
            </a:r>
          </a:p>
          <a:p>
            <a:r>
              <a:rPr lang="en-US" dirty="0"/>
              <a:t>Social factors	Socio economic status</a:t>
            </a:r>
          </a:p>
          <a:p>
            <a:r>
              <a:rPr lang="en-US" dirty="0"/>
              <a:t>Poverty</a:t>
            </a:r>
          </a:p>
          <a:p>
            <a:r>
              <a:rPr lang="en-US" dirty="0"/>
              <a:t>Natural resources Climate Emotional Factors</a:t>
            </a:r>
          </a:p>
          <a:p>
            <a:r>
              <a:rPr lang="en-US" dirty="0"/>
              <a:t>Physical and Psychological environment Cultural factors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a:buNone/>
            </a:pPr>
            <a:r>
              <a:rPr lang="en-US" b="1" dirty="0"/>
              <a:t>Principles of Growth and Development</a:t>
            </a:r>
          </a:p>
          <a:p>
            <a:pPr>
              <a:buNone/>
            </a:pPr>
            <a:r>
              <a:rPr lang="en-US" b="1" dirty="0"/>
              <a:t> </a:t>
            </a:r>
            <a:endParaRPr lang="en-US" dirty="0"/>
          </a:p>
          <a:p>
            <a:r>
              <a:rPr lang="en-US" dirty="0"/>
              <a:t>Hurlock (2015) in her book on “Child Development” listed the 10 fundamental facts about development and named it as principles of development.</a:t>
            </a:r>
          </a:p>
          <a:p>
            <a:pPr lvl="0"/>
            <a:r>
              <a:rPr lang="en-US" dirty="0"/>
              <a:t>Development involves change</a:t>
            </a:r>
          </a:p>
          <a:p>
            <a:pPr lvl="0"/>
            <a:r>
              <a:rPr lang="en-US" dirty="0"/>
              <a:t>Early development is more critical than later development</a:t>
            </a:r>
          </a:p>
          <a:p>
            <a:pPr lvl="0"/>
            <a:r>
              <a:rPr lang="en-US" dirty="0"/>
              <a:t>Development is the product of maturation and learning</a:t>
            </a:r>
          </a:p>
          <a:p>
            <a:pPr lvl="0"/>
            <a:r>
              <a:rPr lang="en-US" dirty="0"/>
              <a:t>Developmental pattern is predictable</a:t>
            </a:r>
          </a:p>
          <a:p>
            <a:pPr lvl="0"/>
            <a:r>
              <a:rPr lang="en-US" dirty="0"/>
              <a:t>Developmental pattern has predictable characteristics</a:t>
            </a:r>
          </a:p>
          <a:p>
            <a:pPr lvl="0"/>
            <a:r>
              <a:rPr lang="en-US" dirty="0"/>
              <a:t>There are individual differences in development</a:t>
            </a:r>
          </a:p>
          <a:p>
            <a:pPr lvl="0"/>
            <a:r>
              <a:rPr lang="en-US" dirty="0"/>
              <a:t>There are periods in the developmental pattern</a:t>
            </a:r>
          </a:p>
          <a:p>
            <a:pPr lvl="0"/>
            <a:r>
              <a:rPr lang="en-US" dirty="0"/>
              <a:t>There are social expectations for every developmental period</a:t>
            </a:r>
          </a:p>
          <a:p>
            <a:pPr lvl="0"/>
            <a:r>
              <a:rPr lang="en-US" dirty="0"/>
              <a:t>Every area of development has potential hazards</a:t>
            </a:r>
          </a:p>
          <a:p>
            <a:pPr lvl="0"/>
            <a:r>
              <a:rPr lang="en-US" dirty="0"/>
              <a:t>Happiness varies at different periods in development</a:t>
            </a:r>
          </a:p>
          <a:p>
            <a:pPr>
              <a:buNone/>
            </a:pPr>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buNone/>
            </a:pPr>
            <a:r>
              <a:rPr lang="en-US" b="1" dirty="0"/>
              <a:t>Impact of nature and nurture on child development</a:t>
            </a:r>
          </a:p>
          <a:p>
            <a:r>
              <a:rPr lang="en-US" dirty="0"/>
              <a:t>Developmental change is continuous throughout our life span. It has been described as a lifelong process of gains and losses. In the past, hereditary and environmental factors were considered to be ‘black and white’ or operating separately each other. It was one or the other – nature (heredity) or nurture (environment). This lead to  very heated  arguments  about  which were more important.</a:t>
            </a:r>
          </a:p>
          <a:p>
            <a:r>
              <a:rPr lang="en-US" dirty="0"/>
              <a:t>Today it is generally agreed that heredity and environment are both important factors and development is a combination of both. A Child’s genetic make-up determines its developmental potential, but reaching that potential is very much dependent on the environment in which the child grows up.</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pPr>
              <a:buNone/>
            </a:pPr>
            <a:r>
              <a:rPr lang="en-US" b="1" dirty="0"/>
              <a:t>Nature Vs Nurture</a:t>
            </a:r>
          </a:p>
          <a:p>
            <a:r>
              <a:rPr lang="en-US" dirty="0"/>
              <a:t>“Nature Versus Nurture” is a psychological term related to whether heredity or the environment most impacts human psychological development (</a:t>
            </a:r>
            <a:r>
              <a:rPr lang="en-US" dirty="0" err="1"/>
              <a:t>bahaviour</a:t>
            </a:r>
            <a:r>
              <a:rPr lang="en-US" dirty="0"/>
              <a:t>, intelligence,  personality and so on).</a:t>
            </a:r>
          </a:p>
          <a:p>
            <a:r>
              <a:rPr lang="en-US" dirty="0"/>
              <a:t>In the Nature Vs Nurture debate ‘nature’ refers to an individual’s innate qualities and ‘nurture’ refers to personal experiences.</a:t>
            </a:r>
          </a:p>
          <a:p>
            <a:r>
              <a:rPr lang="en-US" dirty="0"/>
              <a:t>The question of whether a child’s development is most influenced by genetics (nature) or environment (nurture).</a:t>
            </a:r>
          </a:p>
          <a:p>
            <a:r>
              <a:rPr lang="en-US" dirty="0"/>
              <a:t>There are number of argument that biological and environmental factors have strongest influence on child development.</a:t>
            </a:r>
          </a:p>
          <a:p>
            <a:r>
              <a:rPr lang="en-US" dirty="0"/>
              <a:t>John Locke (1632-1704) viewed the child as a tabula rasa (blank slate). According to this idea, children begin as nothing at all; their characters are shaped entirely by experience. Locke  saw parents as rational tutors who can mould the child in any way they wish through careful instruction, effective example, and rewards for good behavior. According to Locke development as continuous. Adult like behavior are gradually built up  through the warm, consistent teaching  of parents. His view of the child as a tabula rasa led him to champion nurture – the power of the environment to shape the child.</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0000" lnSpcReduction="20000"/>
          </a:bodyPr>
          <a:lstStyle/>
          <a:p>
            <a:r>
              <a:rPr lang="en-US" dirty="0"/>
              <a:t>Jim Lewis and Jim Springer identical twins separated early in life and reared apart. The  Minnesota Twins Study, which highlighted the genetic and environmental connections that underline developmental change.</a:t>
            </a:r>
          </a:p>
          <a:p>
            <a:r>
              <a:rPr lang="en-US" dirty="0"/>
              <a:t>Jim Lewis and Jim Springer discovered some amazing similarities in their lives.</a:t>
            </a:r>
          </a:p>
          <a:p>
            <a:pPr lvl="1"/>
            <a:r>
              <a:rPr lang="en-US" dirty="0"/>
              <a:t>As children, both had been fretful sleepers and nail- biters</a:t>
            </a:r>
            <a:endParaRPr lang="en-US" sz="2400" dirty="0"/>
          </a:p>
          <a:p>
            <a:pPr lvl="1"/>
            <a:r>
              <a:rPr lang="en-US" dirty="0"/>
              <a:t>Both suffered from migraines, </a:t>
            </a:r>
            <a:r>
              <a:rPr lang="en-US" dirty="0" err="1"/>
              <a:t>haemorrhoids</a:t>
            </a:r>
            <a:r>
              <a:rPr lang="en-US" dirty="0"/>
              <a:t> and high blood pressure.</a:t>
            </a:r>
            <a:endParaRPr lang="en-US" sz="2400" dirty="0"/>
          </a:p>
          <a:p>
            <a:pPr lvl="1"/>
            <a:r>
              <a:rPr lang="en-US" dirty="0"/>
              <a:t>Both had pet dogs named Joy</a:t>
            </a:r>
            <a:endParaRPr lang="en-US" sz="2400" dirty="0"/>
          </a:p>
          <a:p>
            <a:pPr lvl="1"/>
            <a:r>
              <a:rPr lang="en-US" dirty="0"/>
              <a:t>Both had married women named Linda, and both had divorced and then remarried women named </a:t>
            </a:r>
            <a:r>
              <a:rPr lang="en-US" dirty="0" err="1"/>
              <a:t>Belty</a:t>
            </a:r>
            <a:r>
              <a:rPr lang="en-US" dirty="0"/>
              <a:t>.</a:t>
            </a:r>
            <a:endParaRPr lang="en-US" sz="2400" dirty="0"/>
          </a:p>
          <a:p>
            <a:pPr lvl="1"/>
            <a:r>
              <a:rPr lang="en-US" dirty="0"/>
              <a:t>Jims Lewis named his first son James Allen and Jim Springer named first son James Alan</a:t>
            </a:r>
            <a:endParaRPr lang="en-US" sz="2400" dirty="0"/>
          </a:p>
          <a:p>
            <a:pPr lvl="1"/>
            <a:r>
              <a:rPr lang="en-US" dirty="0"/>
              <a:t>Both worked as Sheriff’s deputies</a:t>
            </a:r>
            <a:endParaRPr lang="en-US" sz="2400" dirty="0"/>
          </a:p>
          <a:p>
            <a:pPr lvl="1"/>
            <a:r>
              <a:rPr lang="en-US" dirty="0"/>
              <a:t>Both liked to go to the same Florida beach on holidays, drink the same brand of beer and smoke the same brand of cigarettes.</a:t>
            </a:r>
            <a:endParaRPr lang="en-US" sz="2400" dirty="0"/>
          </a:p>
          <a:p>
            <a:r>
              <a:rPr lang="en-US" dirty="0"/>
              <a:t>The Minnesota Twins study found that identical twins raised together or apart were far more similar on many psychological tests than  non-identical twins and siblings raised in the   same family. The Jims twins, for example scored strikingly similar scores on a series of personality and intelligence tests and even had very similar handwriting. (</a:t>
            </a:r>
            <a:r>
              <a:rPr lang="en-US" dirty="0" err="1"/>
              <a:t>Tollegenetal</a:t>
            </a:r>
            <a:r>
              <a:rPr lang="en-US" dirty="0"/>
              <a:t> 1998).</a:t>
            </a:r>
          </a:p>
          <a:p>
            <a:r>
              <a:rPr lang="en-US" dirty="0"/>
              <a:t>The roles of both heredity and environment are extremely complex and very difficult to separate. The extent to which heredity and environment influence developmental change is now the question. Both clearly play a role, but how much of a role? In many cases, genes produce a predisposition and the environment further determines the outcome. Perhaps “nature Vs nurture” should be changed as “nature and nurture.</a:t>
            </a:r>
          </a:p>
          <a:p>
            <a:r>
              <a:rPr lang="en-US" dirty="0"/>
              <a:t/>
            </a:r>
            <a:br>
              <a:rPr lang="en-US" dirty="0"/>
            </a:br>
            <a:r>
              <a:rPr lang="en-US" sz="4000" dirty="0"/>
              <a:t> </a:t>
            </a:r>
            <a:endParaRPr lang="en-US" sz="3600"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4200" y="2514600"/>
            <a:ext cx="3200400" cy="1051560"/>
          </a:xfrm>
        </p:spPr>
        <p:txBody>
          <a:bodyPr>
            <a:normAutofit fontScale="90000"/>
          </a:bodyPr>
          <a:lstStyle/>
          <a:p>
            <a:pPr algn="ctr"/>
            <a:r>
              <a:rPr lang="en-US" dirty="0" smtClean="0"/>
              <a:t>THANK YOU</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79</TotalTime>
  <Words>633</Words>
  <Application>Microsoft Office PowerPoint</Application>
  <PresentationFormat>On-screen Show (4:3)</PresentationFormat>
  <Paragraphs>81</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Aspect</vt:lpstr>
      <vt:lpstr>      DHANALAKSHMI SRINIVASAN COLLEGE OF EDUCATION PERAMBALUR.621 212. B.Ed FIRST YEAR   </vt:lpstr>
      <vt:lpstr>UNIT -1 GROWTH AND DEVELOPMENT</vt:lpstr>
      <vt:lpstr>Slide 3</vt:lpstr>
      <vt:lpstr>Slide 4</vt:lpstr>
      <vt:lpstr>Slide 5</vt:lpstr>
      <vt:lpstr>Slide 6</vt:lpstr>
      <vt:lpstr>Slide 7</vt:lpstr>
      <vt:lpstr>Slide 8</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DHANALAKSHMI SRINIVASAN COLLEGE OF EDUCATION PERAMBALUR.621 212. B.Ed FIRST YEAR</dc:title>
  <dc:creator>admin</dc:creator>
  <cp:lastModifiedBy>admin</cp:lastModifiedBy>
  <cp:revision>19</cp:revision>
  <dcterms:created xsi:type="dcterms:W3CDTF">2020-07-07T05:39:51Z</dcterms:created>
  <dcterms:modified xsi:type="dcterms:W3CDTF">2020-07-27T07:21:47Z</dcterms:modified>
</cp:coreProperties>
</file>